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 autoCompressPictures="0">
  <p:sldMasterIdLst>
    <p:sldMasterId id="2147483648" r:id="rId4"/>
  </p:sldMasterIdLst>
  <p:notesMasterIdLst>
    <p:notesMasterId r:id="rId21"/>
  </p:notesMasterIdLst>
  <p:sldIdLst>
    <p:sldId id="257" r:id="rId5"/>
    <p:sldId id="269" r:id="rId6"/>
    <p:sldId id="296" r:id="rId7"/>
    <p:sldId id="302" r:id="rId8"/>
    <p:sldId id="303" r:id="rId9"/>
    <p:sldId id="323" r:id="rId10"/>
    <p:sldId id="304" r:id="rId11"/>
    <p:sldId id="324" r:id="rId12"/>
    <p:sldId id="312" r:id="rId13"/>
    <p:sldId id="321" r:id="rId14"/>
    <p:sldId id="313" r:id="rId15"/>
    <p:sldId id="322" r:id="rId16"/>
    <p:sldId id="317" r:id="rId17"/>
    <p:sldId id="318" r:id="rId18"/>
    <p:sldId id="319" r:id="rId19"/>
    <p:sldId id="316" r:id="rId20"/>
  </p:sldIdLst>
  <p:sldSz cx="12192000" cy="6858000"/>
  <p:notesSz cx="7315200" cy="96012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rbel" panose="020B0503020204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545457"/>
    <a:srgbClr val="858585"/>
    <a:srgbClr val="063A6C"/>
    <a:srgbClr val="073B6D"/>
    <a:srgbClr val="063868"/>
    <a:srgbClr val="053868"/>
    <a:srgbClr val="053768"/>
    <a:srgbClr val="033768"/>
    <a:srgbClr val="04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5430" autoAdjust="0"/>
  </p:normalViewPr>
  <p:slideViewPr>
    <p:cSldViewPr snapToGrid="0" showGuides="1">
      <p:cViewPr varScale="1">
        <p:scale>
          <a:sx n="70" d="100"/>
          <a:sy n="70" d="100"/>
        </p:scale>
        <p:origin x="1099" y="44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IN" smtClean="0"/>
              <a:t>14-12-2021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9023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2874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1908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662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7357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/>
              <a:t>The County keeps 73.616% and distributes 26.384% to cities, towns, and villages. The three cities receive 32.525% of the 26.384% broken down as follows: Newburgh 43.883%, Middletown 42.696%, and Port Jervis 13.421%. The towns and villages receive 67.475% of the 26.384% based on population, except for the Village of Highland Falls, where distribution is based on the ratio of property value to the entire Town of Highland.</a:t>
            </a:r>
          </a:p>
          <a:p>
            <a:endParaRPr lang="en-US" sz="800" dirty="0"/>
          </a:p>
          <a:p>
            <a:r>
              <a:rPr lang="en-US" sz="800" dirty="0"/>
              <a:t>So: Newburgh = ~12% (11.578%)</a:t>
            </a:r>
            <a:endParaRPr lang="en-IN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8227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9407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379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7335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819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6274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4340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965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326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gif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rgbClr val="0F4C75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022F78-4AC4-4DA5-AE1D-856DB45571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50138" y="1631950"/>
            <a:ext cx="914400" cy="914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51EF78-9251-4D23-B2B6-D69C4BCBD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3650" y="1034816"/>
            <a:ext cx="2925041" cy="76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rgbClr val="063868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5391B4-349F-4A50-84E2-A5CEE255448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541475" y="1721262"/>
            <a:ext cx="2116194" cy="5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09DBC-981A-4448-A169-5C9249992D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41475" y="1180732"/>
            <a:ext cx="3036634" cy="7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CA322F8-C18F-4F99-B3F1-85DEB88F4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3650" y="1205760"/>
            <a:ext cx="2914287" cy="76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3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E048D-98D8-47CA-B08A-91353772D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534" y="6151309"/>
            <a:ext cx="2327412" cy="60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63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955" y="6222058"/>
            <a:ext cx="1792584" cy="46739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63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63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71235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64D14C-6D0F-4E6B-BE3C-E3A4D2004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61" y="6209711"/>
            <a:ext cx="1991503" cy="5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63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2078" y="6484118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C2FF45F-6EFC-47AE-AF91-8F1B66064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61" y="6267021"/>
            <a:ext cx="1773294" cy="4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CD83E8-7467-499F-A3CF-49556E095C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61" y="6253377"/>
            <a:ext cx="1825248" cy="4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63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63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65D345C-154E-49FA-A3E1-9A1FF4D28A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61" y="6176963"/>
            <a:ext cx="2116194" cy="5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4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01374AA-39EE-4AA4-A115-C3FE7426F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9591" y="770148"/>
            <a:ext cx="2851597" cy="7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4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368D1-29DD-4ED4-A323-39E13DB37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269" y="6028277"/>
            <a:ext cx="1992119" cy="52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6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6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4464" y="6409396"/>
            <a:ext cx="294460" cy="280051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none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33927-CFF2-40B9-9202-DF99481AE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61" y="6176963"/>
            <a:ext cx="2116194" cy="5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6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04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7260" y="6417490"/>
            <a:ext cx="294460" cy="280051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rgbClr val="05386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4FADAC-2B67-454E-A8DA-CAEC85DA82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61" y="6176963"/>
            <a:ext cx="2116194" cy="5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4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3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2078" y="6453277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/>
              <a:t>icon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07B5D1-0878-4A9B-AFE8-F54F6C965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61" y="6176963"/>
            <a:ext cx="2116194" cy="5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5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5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4464" y="6454862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/>
              <a:t>icon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C738A7-0523-46BD-9E9D-842EBDEB8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61" y="6176963"/>
            <a:ext cx="2116194" cy="5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6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6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7260" y="6454862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390505-8C5E-4432-9DDE-EED0E7B8F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61" y="6176963"/>
            <a:ext cx="2116194" cy="5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none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5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5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4464" y="6455738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850CFF3-E2EC-4CAC-A57F-F652ACC5D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61" y="6176963"/>
            <a:ext cx="2116194" cy="5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IN" smtClean="0"/>
              <a:t>14-12-2021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hyperlink" Target="http://smarterlocalgov.com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9524" y="3429000"/>
            <a:ext cx="5649157" cy="1352219"/>
          </a:xfrm>
        </p:spPr>
        <p:txBody>
          <a:bodyPr/>
          <a:lstStyle/>
          <a:p>
            <a:r>
              <a:rPr lang="en-US" sz="3200" dirty="0"/>
              <a:t>Foster Hospitality Group</a:t>
            </a:r>
            <a:br>
              <a:rPr lang="en-US" sz="3200" dirty="0"/>
            </a:br>
            <a:r>
              <a:rPr lang="en-US" sz="2000" dirty="0"/>
              <a:t>Cost Benefit Analysis</a:t>
            </a:r>
            <a:endParaRPr lang="en-IN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5179" y="4774852"/>
            <a:ext cx="5143500" cy="503167"/>
          </a:xfrm>
        </p:spPr>
        <p:txBody>
          <a:bodyPr/>
          <a:lstStyle/>
          <a:p>
            <a:r>
              <a:rPr lang="en-IN" dirty="0"/>
              <a:t>December 20, 2021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4A70E15-5BD6-4E0E-BDEA-E4ED418E8C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>
            <a:fillRect/>
          </a:stretch>
        </p:blipFill>
        <p:spPr>
          <a:xfrm>
            <a:off x="790339" y="776170"/>
            <a:ext cx="5305661" cy="5200088"/>
          </a:xfr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10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Test of Reasonableness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809D1-3F51-4248-BB15-3C9EB4ED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5342"/>
            <a:ext cx="11132322" cy="4731621"/>
          </a:xfrm>
        </p:spPr>
        <p:txBody>
          <a:bodyPr>
            <a:normAutofit/>
          </a:bodyPr>
          <a:lstStyle/>
          <a:p>
            <a:r>
              <a:rPr lang="en-US" dirty="0"/>
              <a:t>We find that the Applicant’s requested assistance, including the sales tax exemption, the mortgage recording tax exemption and the PILOT abatement schedule, as amended, provides the Developer a reasonable, risk-adjusted return and the Project’s DSCR is adequate for financing purposes.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901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11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740" y="2974474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 err="1">
                <a:solidFill>
                  <a:schemeClr val="bg1"/>
                </a:solidFill>
              </a:rPr>
              <a:t>CoSt</a:t>
            </a:r>
            <a:r>
              <a:rPr lang="en-IN" dirty="0">
                <a:solidFill>
                  <a:schemeClr val="bg1"/>
                </a:solidFill>
              </a:rPr>
              <a:t>-BENEFIT Analysis: Economic Impacts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809D1-3F51-4248-BB15-3C9EB4ED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605362"/>
            <a:ext cx="11132322" cy="47316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14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12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 err="1">
                <a:solidFill>
                  <a:schemeClr val="bg1"/>
                </a:solidFill>
              </a:rPr>
              <a:t>CoSt</a:t>
            </a:r>
            <a:r>
              <a:rPr lang="en-IN" dirty="0">
                <a:solidFill>
                  <a:schemeClr val="bg1"/>
                </a:solidFill>
              </a:rPr>
              <a:t>-BENEFIT Analysis: Economic Impacts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809D1-3F51-4248-BB15-3C9EB4ED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5342"/>
            <a:ext cx="11132322" cy="47316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D01DD-482F-4EBC-9F16-AD965617B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8" y="1625600"/>
            <a:ext cx="5075091" cy="1330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FB3BD1-0202-441D-A210-DE37F3B9A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48" y="3234648"/>
            <a:ext cx="5057686" cy="2528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9D962D-C1D4-4C76-B139-79117A71B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136" y="2028549"/>
            <a:ext cx="5390402" cy="235702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588322-8624-4AC7-B360-9E648ADEE7DC}"/>
              </a:ext>
            </a:extLst>
          </p:cNvPr>
          <p:cNvCxnSpPr>
            <a:cxnSpLocks/>
          </p:cNvCxnSpPr>
          <p:nvPr/>
        </p:nvCxnSpPr>
        <p:spPr>
          <a:xfrm flipV="1">
            <a:off x="5281516" y="3797733"/>
            <a:ext cx="911441" cy="701336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F49C19-F3C1-4FAA-9E3F-38573F182FD9}"/>
              </a:ext>
            </a:extLst>
          </p:cNvPr>
          <p:cNvCxnSpPr>
            <a:cxnSpLocks/>
          </p:cNvCxnSpPr>
          <p:nvPr/>
        </p:nvCxnSpPr>
        <p:spPr>
          <a:xfrm>
            <a:off x="5298920" y="2538155"/>
            <a:ext cx="861134" cy="337351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989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13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 err="1">
                <a:solidFill>
                  <a:schemeClr val="bg1"/>
                </a:solidFill>
              </a:rPr>
              <a:t>CoSt</a:t>
            </a:r>
            <a:r>
              <a:rPr lang="en-IN" dirty="0">
                <a:solidFill>
                  <a:schemeClr val="bg1"/>
                </a:solidFill>
              </a:rPr>
              <a:t>-BENEFIT Analysis: PILOT SCHEDULE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809D1-3F51-4248-BB15-3C9EB4ED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5342"/>
            <a:ext cx="11132322" cy="47316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B0115-F382-4E48-B8CA-8BF2FB75A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35"/>
          <a:stretch/>
        </p:blipFill>
        <p:spPr>
          <a:xfrm>
            <a:off x="2247881" y="1166957"/>
            <a:ext cx="7686714" cy="56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1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14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 err="1">
                <a:solidFill>
                  <a:schemeClr val="bg1"/>
                </a:solidFill>
              </a:rPr>
              <a:t>CoSt</a:t>
            </a:r>
            <a:r>
              <a:rPr lang="en-IN" dirty="0">
                <a:solidFill>
                  <a:schemeClr val="bg1"/>
                </a:solidFill>
              </a:rPr>
              <a:t>-BENEFIT Analysis: PILOT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809D1-3F51-4248-BB15-3C9EB4ED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5342"/>
            <a:ext cx="11132322" cy="47316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3AA166F-EA1F-4435-8852-BFF5BE3FA561}"/>
              </a:ext>
            </a:extLst>
          </p:cNvPr>
          <p:cNvSpPr txBox="1">
            <a:spLocks/>
          </p:cNvSpPr>
          <p:nvPr/>
        </p:nvSpPr>
        <p:spPr>
          <a:xfrm>
            <a:off x="668338" y="1597742"/>
            <a:ext cx="11132322" cy="4731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Value of PILOT Abatement</a:t>
            </a:r>
          </a:p>
          <a:p>
            <a:r>
              <a:rPr lang="en-US" dirty="0"/>
              <a:t>Property is currently tax exempt and therefore generates no tax.</a:t>
            </a:r>
          </a:p>
          <a:p>
            <a:r>
              <a:rPr lang="en-US" dirty="0"/>
              <a:t>The PILOT abatement will generate $3.78 million.</a:t>
            </a:r>
          </a:p>
          <a:p>
            <a:r>
              <a:rPr lang="en-US" dirty="0"/>
              <a:t>Most conservative estimate of “cost” is $4.51 million. This is the value we used in the analysis and for the Cost-Benefit ratio.</a:t>
            </a:r>
          </a:p>
          <a:p>
            <a:r>
              <a:rPr lang="en-US" dirty="0"/>
              <a:t>However, the property has an as-of right to a 485(b) abatement. When compared to the 485(b), the PILOT abatement “cost” is $3.26 million.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781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15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 err="1">
                <a:solidFill>
                  <a:schemeClr val="bg1"/>
                </a:solidFill>
              </a:rPr>
              <a:t>CoSt</a:t>
            </a:r>
            <a:r>
              <a:rPr lang="en-IN" dirty="0">
                <a:solidFill>
                  <a:schemeClr val="bg1"/>
                </a:solidFill>
              </a:rPr>
              <a:t>-BENEFIT Analysis: Summary of Fiscal Impacts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809D1-3F51-4248-BB15-3C9EB4ED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5342"/>
            <a:ext cx="11132322" cy="47316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7B32E1-6CAD-4C1F-9F8E-85DFC9F95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1568092"/>
            <a:ext cx="5106236" cy="3676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A8D4CB-B6DC-458D-843A-0FDEC3CB3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38" y="1568092"/>
            <a:ext cx="5473213" cy="22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11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16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 err="1">
                <a:solidFill>
                  <a:schemeClr val="bg1"/>
                </a:solidFill>
              </a:rPr>
              <a:t>CoSt</a:t>
            </a:r>
            <a:r>
              <a:rPr lang="en-IN" dirty="0">
                <a:solidFill>
                  <a:schemeClr val="bg1"/>
                </a:solidFill>
              </a:rPr>
              <a:t>-BENEFIT Analysis: Summary of Fiscal Impacts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809D1-3F51-4248-BB15-3C9EB4ED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5342"/>
            <a:ext cx="11132322" cy="47316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A27B29-646E-459E-8854-5F5AC2A4F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07"/>
          <a:stretch/>
        </p:blipFill>
        <p:spPr>
          <a:xfrm>
            <a:off x="3617509" y="1254641"/>
            <a:ext cx="4929179" cy="560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31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1" y="1825625"/>
            <a:ext cx="3991476" cy="4351338"/>
          </a:xfrm>
        </p:spPr>
        <p:txBody>
          <a:bodyPr/>
          <a:lstStyle/>
          <a:p>
            <a:pPr marL="0" indent="0">
              <a:buNone/>
            </a:pPr>
            <a:r>
              <a:rPr lang="en-IN" sz="2000" dirty="0"/>
              <a:t>MRB Group has been serving local governments for nearly a century as engineers and architects.</a:t>
            </a:r>
          </a:p>
          <a:p>
            <a:pPr marL="0" indent="0">
              <a:buNone/>
            </a:pPr>
            <a:r>
              <a:rPr lang="en-IN" sz="2000" dirty="0"/>
              <a:t>SmarterLocalGov was established in 2010 as the firm’s local government management arm.</a:t>
            </a:r>
          </a:p>
          <a:p>
            <a:pPr marL="0" indent="0">
              <a:buNone/>
            </a:pPr>
            <a:r>
              <a:rPr lang="en-IN" sz="2000" dirty="0"/>
              <a:t>Today, we support local governments across Upstate New York in their management, community, and economic development needs.</a:t>
            </a:r>
          </a:p>
          <a:p>
            <a:pPr marL="0" indent="0">
              <a:buNone/>
            </a:pPr>
            <a:endParaRPr lang="en-IN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MRB Group and</a:t>
            </a:r>
            <a:br>
              <a:rPr lang="en-IN" dirty="0"/>
            </a:br>
            <a:r>
              <a:rPr lang="en-IN" dirty="0" err="1"/>
              <a:t>SmarterLocalGov</a:t>
            </a:r>
            <a:br>
              <a:rPr lang="en-IN" dirty="0"/>
            </a:br>
            <a:endParaRPr lang="en-IN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52C9E-95D2-4B54-BF64-DA68ADE06441}"/>
              </a:ext>
            </a:extLst>
          </p:cNvPr>
          <p:cNvGrpSpPr>
            <a:grpSpLocks noChangeAspect="1"/>
          </p:cNvGrpSpPr>
          <p:nvPr/>
        </p:nvGrpSpPr>
        <p:grpSpPr>
          <a:xfrm>
            <a:off x="4947127" y="765947"/>
            <a:ext cx="6840855" cy="4638024"/>
            <a:chOff x="5079104" y="1045999"/>
            <a:chExt cx="6535462" cy="4430973"/>
          </a:xfrm>
          <a:effectLst>
            <a:glow rad="63500">
              <a:schemeClr val="tx1">
                <a:alpha val="40000"/>
              </a:schemeClr>
            </a:glo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9FF8F5-61B0-4375-8498-B3DC712BD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45" r="1510"/>
            <a:stretch/>
          </p:blipFill>
          <p:spPr>
            <a:xfrm>
              <a:off x="5079104" y="1045999"/>
              <a:ext cx="6535462" cy="4430973"/>
            </a:xfrm>
            <a:prstGeom prst="rect">
              <a:avLst/>
            </a:prstGeom>
          </p:spPr>
        </p:pic>
        <p:pic>
          <p:nvPicPr>
            <p:cNvPr id="6" name="Picture 5">
              <a:hlinkClick r:id="rId4"/>
              <a:extLst>
                <a:ext uri="{FF2B5EF4-FFF2-40B4-BE49-F238E27FC236}">
                  <a16:creationId xmlns:a16="http://schemas.microsoft.com/office/drawing/2014/main" id="{69143A87-670F-421C-93BC-5D6E19110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6315" y="1162376"/>
              <a:ext cx="1461154" cy="92038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CA16-8D78-4A87-9023-708458E3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SmarterLocalGov Team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0F7B49-6C9D-4DBF-AD20-9D4CFAB1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</a:t>
            </a:fld>
            <a:endParaRPr lang="en-IN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BB1FBB7-8048-6F41-A39C-61BDC2D38B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125800" y="1858697"/>
            <a:ext cx="1386013" cy="1410013"/>
          </a:xfr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26B17E-01B0-44F2-B176-125C2EB04B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E87415-2817-406B-A9A2-8635DFAE59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A7C8698-E339-42D9-AA52-F02DD7B93D50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81B4F1C-05D5-4A3D-BA86-D932D34401F3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97CE002-E61F-495E-AC9E-F63B866825C0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44C59E87-1833-4142-ADE4-3241209AB603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998F7158-D2B2-4829-99B1-0F3B48BE1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Michael is our Director of Economic Development.  He has decades of experience in strategic economic development and is a nationally-recognized expert in economic and fiscal impact analysis.</a:t>
            </a:r>
          </a:p>
          <a:p>
            <a:endParaRPr lang="en-US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99B829C8-D090-4F6A-919C-7900146D07C9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IN" dirty="0"/>
              <a:t>Michael N’dolo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DA83538C-8D10-49F9-B944-2D953BAF45DD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FB5F3516-9AB9-4032-9DF3-6C78F85BFED7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E019849-D736-475C-9729-1238D53D96B5}"/>
              </a:ext>
            </a:extLst>
          </p:cNvPr>
          <p:cNvSpPr txBox="1">
            <a:spLocks/>
          </p:cNvSpPr>
          <p:nvPr/>
        </p:nvSpPr>
        <p:spPr>
          <a:xfrm>
            <a:off x="3363191" y="1704263"/>
            <a:ext cx="4020836" cy="466078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2800" u="sng" dirty="0"/>
              <a:t>25 States, 300+ Studies </a:t>
            </a:r>
          </a:p>
          <a:p>
            <a:pPr algn="l"/>
            <a:endParaRPr lang="en-IN" sz="280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ESD (x5)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NYPA (x2)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NYSERDA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Louisiana, Vermont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Amazon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Lowes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FedEx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Volvo</a:t>
            </a:r>
          </a:p>
          <a:p>
            <a:endParaRPr lang="en-IN" sz="2000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78AC1F7-8F99-499A-8735-2E4C630BADB3}"/>
              </a:ext>
            </a:extLst>
          </p:cNvPr>
          <p:cNvSpPr txBox="1">
            <a:spLocks/>
          </p:cNvSpPr>
          <p:nvPr/>
        </p:nvSpPr>
        <p:spPr>
          <a:xfrm>
            <a:off x="7358291" y="1704262"/>
            <a:ext cx="4479748" cy="466078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2800" u="sng" dirty="0"/>
              <a:t>Types of Studies</a:t>
            </a:r>
          </a:p>
          <a:p>
            <a:pPr algn="l"/>
            <a:endParaRPr lang="en-IN" sz="280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Manufacturing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High-tech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Land development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Housing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Affordable housing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Downtowns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Industry-wide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Policy-specific</a:t>
            </a:r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18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4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agenda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809D1-3F51-4248-BB15-3C9EB4ED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5342"/>
            <a:ext cx="11132322" cy="4731621"/>
          </a:xfrm>
        </p:spPr>
        <p:txBody>
          <a:bodyPr/>
          <a:lstStyle/>
          <a:p>
            <a:r>
              <a:rPr lang="en-US" dirty="0"/>
              <a:t>Test of Reasonableness Findings </a:t>
            </a:r>
          </a:p>
          <a:p>
            <a:r>
              <a:rPr lang="en-US" dirty="0"/>
              <a:t>Cost Benefit Analysis Report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64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62" y="2968832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Test of Reasonableness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31467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Test of Reasonableness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809D1-3F51-4248-BB15-3C9EB4ED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5342"/>
            <a:ext cx="11132322" cy="4731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is a “Test of Reasonableness” </a:t>
            </a:r>
          </a:p>
          <a:p>
            <a:r>
              <a:rPr lang="en-US" dirty="0"/>
              <a:t>Is the incentive necessary for the deal to be successful?</a:t>
            </a:r>
          </a:p>
          <a:p>
            <a:r>
              <a:rPr lang="en-US" dirty="0"/>
              <a:t>Is the proposed abatement too generous?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do we test?</a:t>
            </a:r>
          </a:p>
          <a:p>
            <a:r>
              <a:rPr lang="en-US" dirty="0"/>
              <a:t>Debt Service Coverage Ratios (DSCR)</a:t>
            </a:r>
          </a:p>
          <a:p>
            <a:r>
              <a:rPr lang="en-US" dirty="0"/>
              <a:t>Pre-tax cash flow internal rate of return (IRR)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31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Test of Reasonableness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809D1-3F51-4248-BB15-3C9EB4ED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5342"/>
            <a:ext cx="11132322" cy="473162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How did we conduct the analysis?</a:t>
            </a:r>
          </a:p>
          <a:p>
            <a:pPr lvl="0"/>
            <a:r>
              <a:rPr lang="en-US" dirty="0"/>
              <a:t>Analyzed the project’s overall budget, the construction budget, employment counts, stabilized operating revenues, and projected EBITDA.</a:t>
            </a:r>
          </a:p>
          <a:p>
            <a:pPr lvl="0"/>
            <a:r>
              <a:rPr lang="en-US" dirty="0"/>
              <a:t>Analyzed the capital structure of the deal, financing terms and conditions, and a profit-and-loss summary.</a:t>
            </a:r>
          </a:p>
          <a:p>
            <a:pPr lvl="0"/>
            <a:r>
              <a:rPr lang="en-US" dirty="0"/>
              <a:t>Discussions with the developer team.</a:t>
            </a:r>
          </a:p>
          <a:p>
            <a:pPr lvl="0"/>
            <a:r>
              <a:rPr lang="en-US" dirty="0"/>
              <a:t>Benchmarking against market data.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99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Test of Reasonableness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809D1-3F51-4248-BB15-3C9EB4ED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5342"/>
            <a:ext cx="11132322" cy="473162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What are some of the data you benchmarked?</a:t>
            </a:r>
          </a:p>
          <a:p>
            <a:pPr lvl="0"/>
            <a:r>
              <a:rPr lang="en-US" dirty="0"/>
              <a:t>Average Daily Rate (ADR)</a:t>
            </a:r>
          </a:p>
          <a:p>
            <a:pPr lvl="0"/>
            <a:r>
              <a:rPr lang="en-US" dirty="0"/>
              <a:t>Revenue per Available Room (RevPAR) </a:t>
            </a:r>
          </a:p>
          <a:p>
            <a:pPr lvl="0"/>
            <a:r>
              <a:rPr lang="en-US" dirty="0"/>
              <a:t>Occupancy rate</a:t>
            </a:r>
          </a:p>
          <a:p>
            <a:pPr lvl="0"/>
            <a:r>
              <a:rPr lang="en-US" dirty="0"/>
              <a:t>Cost-of-goods-sold (COGS)</a:t>
            </a:r>
          </a:p>
          <a:p>
            <a:pPr lvl="0"/>
            <a:r>
              <a:rPr lang="en-US" dirty="0"/>
              <a:t>Financing terms and conditions</a:t>
            </a:r>
          </a:p>
          <a:p>
            <a:pPr marL="0" lvl="0" indent="0">
              <a:buNone/>
            </a:pPr>
            <a:r>
              <a:rPr lang="en-US" dirty="0"/>
              <a:t>Also examined:</a:t>
            </a:r>
          </a:p>
          <a:p>
            <a:pPr lvl="0"/>
            <a:r>
              <a:rPr lang="en-US" dirty="0"/>
              <a:t>Incentives requested from IDA and other sources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76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  <a:solidFill>
            <a:schemeClr val="accent1"/>
          </a:solidFill>
        </p:spPr>
        <p:txBody>
          <a:bodyPr anchor="ctr" anchorCtr="0"/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Test of Reasonableness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809D1-3F51-4248-BB15-3C9EB4ED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5342"/>
            <a:ext cx="11132322" cy="4731621"/>
          </a:xfrm>
        </p:spPr>
        <p:txBody>
          <a:bodyPr>
            <a:normAutofit/>
          </a:bodyPr>
          <a:lstStyle/>
          <a:p>
            <a:r>
              <a:rPr lang="en-US" dirty="0"/>
              <a:t>RealtyRates.com “Investor Survey” provided the following data regarding the market’s “Equity Dividend Rates”: rates ranged from a minimum of 7.83% to a maximum of 18.11% with an average of 12.46%. It also listed the current cap rate for such properties at 9.44%.</a:t>
            </a:r>
          </a:p>
          <a:p>
            <a:r>
              <a:rPr lang="en-US" dirty="0"/>
              <a:t>We modeled the return-on-equity of the project by estimating cash flows to/from the equity investor(s) with a hypothetical exit in year 5. </a:t>
            </a:r>
          </a:p>
          <a:p>
            <a:r>
              <a:rPr lang="en-US" dirty="0"/>
              <a:t>We then recommended, after discussions with the Agency, an adjustment to the Developer’s proposed PILOT exemption schedule.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282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oso BG Presentation Template - v4" id="{D2E7B854-57A4-4C49-92B6-079BF15553DA}" vid="{DDFBD5F9-7DC6-43CD-820E-691F3CC0D9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19797F-2510-4681-A59B-FCD8F3733FE0}">
  <ds:schemaRefs>
    <ds:schemaRef ds:uri="http://purl.org/dc/dcmitype/"/>
    <ds:schemaRef ds:uri="71af3243-3dd4-4a8d-8c0d-dd76da1f02a5"/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0</TotalTime>
  <Words>698</Words>
  <Application>Microsoft Office PowerPoint</Application>
  <PresentationFormat>Widescreen</PresentationFormat>
  <Paragraphs>151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Corbel</vt:lpstr>
      <vt:lpstr>Calibri</vt:lpstr>
      <vt:lpstr>Arial</vt:lpstr>
      <vt:lpstr>Office Theme</vt:lpstr>
      <vt:lpstr>Foster Hospitality Group Cost Benefit Analysis</vt:lpstr>
      <vt:lpstr>MRB Group and SmarterLocalGov </vt:lpstr>
      <vt:lpstr>SmarterLocalGov Team</vt:lpstr>
      <vt:lpstr>agenda</vt:lpstr>
      <vt:lpstr>Test of Reasonableness</vt:lpstr>
      <vt:lpstr>Test of Reasonableness</vt:lpstr>
      <vt:lpstr>Test of Reasonableness</vt:lpstr>
      <vt:lpstr>Test of Reasonableness</vt:lpstr>
      <vt:lpstr>Test of Reasonableness</vt:lpstr>
      <vt:lpstr>Test of Reasonableness</vt:lpstr>
      <vt:lpstr>CoSt-BENEFIT Analysis: Economic Impacts</vt:lpstr>
      <vt:lpstr>CoSt-BENEFIT Analysis: Economic Impacts</vt:lpstr>
      <vt:lpstr>CoSt-BENEFIT Analysis: PILOT SCHEDULE</vt:lpstr>
      <vt:lpstr>CoSt-BENEFIT Analysis: PILOT</vt:lpstr>
      <vt:lpstr>CoSt-BENEFIT Analysis: Summary of Fiscal Impacts</vt:lpstr>
      <vt:lpstr>CoSt-BENEFIT Analysis: Summary of Fiscal Impacts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2019-04-18T13:03:09Z</dcterms:created>
  <dcterms:modified xsi:type="dcterms:W3CDTF">2021-12-14T13:07:43Z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